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7" r:id="rId7"/>
    <p:sldId id="261" r:id="rId8"/>
    <p:sldId id="262" r:id="rId9"/>
    <p:sldId id="265" r:id="rId10"/>
    <p:sldId id="268" r:id="rId11"/>
    <p:sldId id="263" r:id="rId12"/>
    <p:sldId id="264" r:id="rId13"/>
    <p:sldId id="269" r:id="rId14"/>
  </p:sldIdLst>
  <p:sldSz cx="9753600" cy="7315200"/>
  <p:notesSz cx="6858000" cy="9144000"/>
  <p:embeddedFontLst>
    <p:embeddedFont>
      <p:font typeface="Algerian" panose="04020705040A02060702" pitchFamily="82" charset="0"/>
      <p:regular r:id="rId16"/>
    </p:embeddedFont>
    <p:embeddedFont>
      <p:font typeface="Calibri" panose="020F0502020204030204" pitchFamily="34" charset="0"/>
      <p:regular r:id="rId17"/>
      <p:bold r:id="rId18"/>
      <p:italic r:id="rId19"/>
      <p:boldItalic r:id="rId20"/>
    </p:embeddedFont>
    <p:embeddedFont>
      <p:font typeface="League Gothic" panose="020B0604020202020204" charset="0"/>
      <p:regular r:id="rId21"/>
    </p:embeddedFont>
    <p:embeddedFont>
      <p:font typeface="Open Sans" panose="020B0606030504020204" pitchFamily="34" charset="0"/>
      <p:regular r:id="rId22"/>
      <p:bold r:id="rId23"/>
      <p:italic r:id="rId24"/>
      <p:boldItalic r:id="rId25"/>
    </p:embeddedFont>
    <p:embeddedFont>
      <p:font typeface="Segoe UI Emoji" panose="020B0502040204020203" pitchFamily="34" charset="0"/>
      <p:regular r:id="rId26"/>
    </p:embeddedFont>
    <p:embeddedFont>
      <p:font typeface="Source Serif Pro" panose="02040603050405020204" pitchFamily="18"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8" d="100"/>
          <a:sy n="88" d="100"/>
        </p:scale>
        <p:origin x="84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6F55F-30FB-4941-ADE9-941B19BAACB1}" type="datetimeFigureOut">
              <a:rPr lang="en-PH" smtClean="0"/>
              <a:t>08/08/2022</a:t>
            </a:fld>
            <a:endParaRPr lang="en-P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C8EDD-3322-411E-BA19-D09AB5B3C90C}" type="slidenum">
              <a:rPr lang="en-PH" smtClean="0"/>
              <a:t>‹#›</a:t>
            </a:fld>
            <a:endParaRPr lang="en-PH"/>
          </a:p>
        </p:txBody>
      </p:sp>
    </p:spTree>
    <p:extLst>
      <p:ext uri="{BB962C8B-B14F-4D97-AF65-F5344CB8AC3E}">
        <p14:creationId xmlns:p14="http://schemas.microsoft.com/office/powerpoint/2010/main" val="100614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C9C8EDD-3322-411E-BA19-D09AB5B3C90C}" type="slidenum">
              <a:rPr lang="en-PH" smtClean="0"/>
              <a:t>5</a:t>
            </a:fld>
            <a:endParaRPr lang="en-PH"/>
          </a:p>
        </p:txBody>
      </p:sp>
    </p:spTree>
    <p:extLst>
      <p:ext uri="{BB962C8B-B14F-4D97-AF65-F5344CB8AC3E}">
        <p14:creationId xmlns:p14="http://schemas.microsoft.com/office/powerpoint/2010/main" val="54837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image" Target="../media/image18.webp"/><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image" Target="../media/image21.web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hyperlink" Target="https://github.com/MDeniseVillanueva/Case-It-Up-Purchasing-Phone-Cases-Application-.gi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l="5555" r="5555"/>
          <a:stretch>
            <a:fillRect/>
          </a:stretch>
        </p:blipFill>
        <p:spPr>
          <a:xfrm>
            <a:off x="0" y="0"/>
            <a:ext cx="9753600" cy="7315200"/>
          </a:xfrm>
          <a:prstGeom prst="rect">
            <a:avLst/>
          </a:prstGeom>
        </p:spPr>
      </p:pic>
      <p:sp>
        <p:nvSpPr>
          <p:cNvPr id="3" name="TextBox 3"/>
          <p:cNvSpPr txBox="1"/>
          <p:nvPr/>
        </p:nvSpPr>
        <p:spPr>
          <a:xfrm>
            <a:off x="784819" y="1082819"/>
            <a:ext cx="8183961" cy="4095610"/>
          </a:xfrm>
          <a:prstGeom prst="rect">
            <a:avLst/>
          </a:prstGeom>
        </p:spPr>
        <p:txBody>
          <a:bodyPr lIns="0" tIns="0" rIns="0" bIns="0" rtlCol="0" anchor="t">
            <a:spAutoFit/>
          </a:bodyPr>
          <a:lstStyle/>
          <a:p>
            <a:pPr>
              <a:lnSpc>
                <a:spcPts val="10540"/>
              </a:lnSpc>
            </a:pPr>
            <a:r>
              <a:rPr lang="en-US" sz="11095" dirty="0">
                <a:solidFill>
                  <a:srgbClr val="191919"/>
                </a:solidFill>
                <a:latin typeface="League Gothic"/>
              </a:rPr>
              <a:t>CASE IT UP</a:t>
            </a:r>
          </a:p>
          <a:p>
            <a:pPr>
              <a:lnSpc>
                <a:spcPts val="10540"/>
              </a:lnSpc>
            </a:pPr>
            <a:r>
              <a:rPr lang="en-US" sz="11095" dirty="0">
                <a:solidFill>
                  <a:srgbClr val="191919"/>
                </a:solidFill>
                <a:latin typeface="League Gothic"/>
              </a:rPr>
              <a:t>(PURCHASING PHONE CASES APP)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119" y="5543672"/>
            <a:ext cx="1512148" cy="43382"/>
          </a:xfrm>
          <a:prstGeom prst="rect">
            <a:avLst/>
          </a:prstGeom>
        </p:spPr>
      </p:pic>
      <p:sp>
        <p:nvSpPr>
          <p:cNvPr id="5" name="TextBox 5"/>
          <p:cNvSpPr txBox="1"/>
          <p:nvPr/>
        </p:nvSpPr>
        <p:spPr>
          <a:xfrm>
            <a:off x="7162800" y="4950307"/>
            <a:ext cx="2590799" cy="2693045"/>
          </a:xfrm>
          <a:prstGeom prst="rect">
            <a:avLst/>
          </a:prstGeom>
        </p:spPr>
        <p:txBody>
          <a:bodyPr wrap="square" lIns="0" tIns="0" rIns="0" bIns="0" rtlCol="0" anchor="t">
            <a:spAutoFit/>
          </a:bodyPr>
          <a:lstStyle/>
          <a:p>
            <a:pPr>
              <a:lnSpc>
                <a:spcPts val="3467"/>
              </a:lnSpc>
            </a:pPr>
            <a:r>
              <a:rPr lang="en-US" b="1" i="1" dirty="0">
                <a:solidFill>
                  <a:schemeClr val="accent2"/>
                </a:solidFill>
                <a:latin typeface="Source Serif Pro"/>
              </a:rPr>
              <a:t>By: </a:t>
            </a:r>
            <a:r>
              <a:rPr lang="en-US" sz="1400" b="1" i="1" dirty="0">
                <a:solidFill>
                  <a:schemeClr val="accent2"/>
                </a:solidFill>
                <a:latin typeface="Source Serif Pro"/>
              </a:rPr>
              <a:t>Alapide, Rhea Mae D. </a:t>
            </a:r>
          </a:p>
          <a:p>
            <a:pPr>
              <a:lnSpc>
                <a:spcPts val="3467"/>
              </a:lnSpc>
            </a:pPr>
            <a:r>
              <a:rPr lang="en-US" sz="1400" b="1" i="1" dirty="0">
                <a:solidFill>
                  <a:schemeClr val="accent2"/>
                </a:solidFill>
                <a:latin typeface="Source Serif Pro"/>
              </a:rPr>
              <a:t>Cacao, Bience Nico H. </a:t>
            </a:r>
          </a:p>
          <a:p>
            <a:pPr>
              <a:lnSpc>
                <a:spcPts val="3467"/>
              </a:lnSpc>
            </a:pPr>
            <a:r>
              <a:rPr lang="en-US" sz="1400" b="1" i="1" dirty="0">
                <a:solidFill>
                  <a:schemeClr val="accent2"/>
                </a:solidFill>
                <a:latin typeface="Source Serif Pro"/>
              </a:rPr>
              <a:t>Garcia, Carlo</a:t>
            </a:r>
          </a:p>
          <a:p>
            <a:pPr>
              <a:lnSpc>
                <a:spcPts val="3467"/>
              </a:lnSpc>
            </a:pPr>
            <a:r>
              <a:rPr lang="en-US" sz="1400" b="1" i="1" dirty="0">
                <a:solidFill>
                  <a:schemeClr val="accent2"/>
                </a:solidFill>
                <a:latin typeface="Source Serif Pro"/>
              </a:rPr>
              <a:t>Reyes, Allen Francis Z.</a:t>
            </a:r>
          </a:p>
          <a:p>
            <a:pPr>
              <a:lnSpc>
                <a:spcPts val="3467"/>
              </a:lnSpc>
            </a:pPr>
            <a:r>
              <a:rPr lang="en-US" sz="1400" b="1" i="1" dirty="0">
                <a:solidFill>
                  <a:schemeClr val="accent2"/>
                </a:solidFill>
                <a:latin typeface="Source Serif Pro"/>
              </a:rPr>
              <a:t>Villanueva, Meryll Denise C.</a:t>
            </a:r>
          </a:p>
          <a:p>
            <a:pPr>
              <a:lnSpc>
                <a:spcPts val="3467"/>
              </a:lnSpc>
            </a:pPr>
            <a:endParaRPr lang="en-US" sz="2889" b="1" i="1" dirty="0">
              <a:solidFill>
                <a:schemeClr val="accent2"/>
              </a:solidFill>
              <a:latin typeface="Source Serif Pro"/>
            </a:endParaRPr>
          </a:p>
        </p:txBody>
      </p:sp>
      <p:sp>
        <p:nvSpPr>
          <p:cNvPr id="7" name="Rectangle 6">
            <a:extLst>
              <a:ext uri="{FF2B5EF4-FFF2-40B4-BE49-F238E27FC236}">
                <a16:creationId xmlns:a16="http://schemas.microsoft.com/office/drawing/2014/main" id="{1AED650E-6C27-BE27-1D3E-439600E98CEA}"/>
              </a:ext>
            </a:extLst>
          </p:cNvPr>
          <p:cNvSpPr/>
          <p:nvPr/>
        </p:nvSpPr>
        <p:spPr>
          <a:xfrm>
            <a:off x="687614" y="6108590"/>
            <a:ext cx="4189186" cy="738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1100" b="1" dirty="0">
                <a:solidFill>
                  <a:schemeClr val="tx1"/>
                </a:solidFill>
                <a:latin typeface="Source Serif Pro" panose="02040603050405020204" pitchFamily="18" charset="0"/>
                <a:ea typeface="Source Serif Pro" panose="02040603050405020204" pitchFamily="18" charset="0"/>
              </a:rPr>
              <a:t>Final Project in IT-331</a:t>
            </a:r>
          </a:p>
          <a:p>
            <a:r>
              <a:rPr lang="en-PH" sz="1100" b="1" dirty="0">
                <a:solidFill>
                  <a:schemeClr val="tx1"/>
                </a:solidFill>
                <a:latin typeface="Source Serif Pro" panose="02040603050405020204" pitchFamily="18" charset="0"/>
                <a:ea typeface="Source Serif Pro" panose="02040603050405020204" pitchFamily="18" charset="0"/>
              </a:rPr>
              <a:t>Application Development and Immerging Technologies</a:t>
            </a:r>
          </a:p>
          <a:p>
            <a:endParaRPr lang="en-PH" sz="1100" b="1" dirty="0">
              <a:solidFill>
                <a:schemeClr val="tx1"/>
              </a:solidFill>
              <a:latin typeface="Source Serif Pro" panose="02040603050405020204" pitchFamily="18" charset="0"/>
              <a:ea typeface="Source Serif Pro" panose="02040603050405020204" pitchFamily="18" charset="0"/>
            </a:endParaRPr>
          </a:p>
          <a:p>
            <a:r>
              <a:rPr lang="en-PH" sz="1100" b="1" dirty="0">
                <a:solidFill>
                  <a:schemeClr val="tx1"/>
                </a:solidFill>
                <a:latin typeface="Source Serif Pro" panose="02040603050405020204" pitchFamily="18" charset="0"/>
                <a:ea typeface="Source Serif Pro" panose="02040603050405020204" pitchFamily="18" charset="0"/>
              </a:rPr>
              <a:t>Mr. Erwin Enriquez</a:t>
            </a:r>
          </a:p>
          <a:p>
            <a:endParaRPr lang="en-PH" sz="1100" b="1" dirty="0">
              <a:solidFill>
                <a:schemeClr val="tx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2A66-F351-074D-407C-9182829D8863}"/>
              </a:ext>
            </a:extLst>
          </p:cNvPr>
          <p:cNvSpPr>
            <a:spLocks noGrp="1"/>
          </p:cNvSpPr>
          <p:nvPr>
            <p:ph type="title"/>
          </p:nvPr>
        </p:nvSpPr>
        <p:spPr/>
        <p:txBody>
          <a:bodyPr>
            <a:normAutofit fontScale="90000"/>
          </a:bodyPr>
          <a:lstStyle/>
          <a:p>
            <a:r>
              <a:rPr lang="en-US" sz="4400" spc="84" dirty="0">
                <a:solidFill>
                  <a:srgbClr val="FF0000"/>
                </a:solidFill>
                <a:latin typeface="League Gothic"/>
              </a:rPr>
              <a:t>APPLICATION</a:t>
            </a:r>
            <a:r>
              <a:rPr lang="en-US" sz="4400" spc="84" dirty="0">
                <a:solidFill>
                  <a:srgbClr val="F5F5F5"/>
                </a:solidFill>
                <a:latin typeface="League Gothic"/>
              </a:rPr>
              <a:t> </a:t>
            </a:r>
            <a:r>
              <a:rPr lang="en-US" sz="4400" spc="84" dirty="0">
                <a:solidFill>
                  <a:srgbClr val="FF0000"/>
                </a:solidFill>
                <a:latin typeface="League Gothic"/>
              </a:rPr>
              <a:t>SCREENSHOTS</a:t>
            </a:r>
            <a:br>
              <a:rPr lang="en-US" sz="4400" spc="84" dirty="0">
                <a:solidFill>
                  <a:srgbClr val="FF0000"/>
                </a:solidFill>
                <a:latin typeface="League Gothic"/>
              </a:rPr>
            </a:br>
            <a:endParaRPr lang="en-PH" dirty="0"/>
          </a:p>
        </p:txBody>
      </p:sp>
      <p:pic>
        <p:nvPicPr>
          <p:cNvPr id="6" name="Picture 5">
            <a:extLst>
              <a:ext uri="{FF2B5EF4-FFF2-40B4-BE49-F238E27FC236}">
                <a16:creationId xmlns:a16="http://schemas.microsoft.com/office/drawing/2014/main" id="{EA733179-47D7-5BBD-4366-8451AE14D09A}"/>
              </a:ext>
            </a:extLst>
          </p:cNvPr>
          <p:cNvPicPr>
            <a:picLocks noChangeAspect="1"/>
          </p:cNvPicPr>
          <p:nvPr/>
        </p:nvPicPr>
        <p:blipFill rotWithShape="1">
          <a:blip r:embed="rId2"/>
          <a:srcRect t="7547" b="4918"/>
          <a:stretch/>
        </p:blipFill>
        <p:spPr>
          <a:xfrm>
            <a:off x="533400" y="990600"/>
            <a:ext cx="4267199" cy="2667000"/>
          </a:xfrm>
          <a:prstGeom prst="rect">
            <a:avLst/>
          </a:prstGeom>
        </p:spPr>
      </p:pic>
      <p:sp>
        <p:nvSpPr>
          <p:cNvPr id="7" name="Title 10">
            <a:extLst>
              <a:ext uri="{FF2B5EF4-FFF2-40B4-BE49-F238E27FC236}">
                <a16:creationId xmlns:a16="http://schemas.microsoft.com/office/drawing/2014/main" id="{3D2D86D4-F321-9960-1FAA-05722083F885}"/>
              </a:ext>
            </a:extLst>
          </p:cNvPr>
          <p:cNvSpPr txBox="1">
            <a:spLocks/>
          </p:cNvSpPr>
          <p:nvPr/>
        </p:nvSpPr>
        <p:spPr>
          <a:xfrm>
            <a:off x="6096000" y="1676400"/>
            <a:ext cx="2590800" cy="5334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PH" sz="1600" dirty="0">
                <a:latin typeface="Algerian" panose="04020705040A02060702" pitchFamily="82" charset="0"/>
              </a:rPr>
              <a:t>Then after you choose you can click the purchase button and it will go to the menu.</a:t>
            </a:r>
          </a:p>
        </p:txBody>
      </p:sp>
      <p:pic>
        <p:nvPicPr>
          <p:cNvPr id="9" name="Picture 8">
            <a:extLst>
              <a:ext uri="{FF2B5EF4-FFF2-40B4-BE49-F238E27FC236}">
                <a16:creationId xmlns:a16="http://schemas.microsoft.com/office/drawing/2014/main" id="{BF90DBC4-6156-C723-FB82-6CE341040204}"/>
              </a:ext>
            </a:extLst>
          </p:cNvPr>
          <p:cNvPicPr>
            <a:picLocks noChangeAspect="1"/>
          </p:cNvPicPr>
          <p:nvPr/>
        </p:nvPicPr>
        <p:blipFill rotWithShape="1">
          <a:blip r:embed="rId3"/>
          <a:srcRect t="6944" b="4167"/>
          <a:stretch/>
        </p:blipFill>
        <p:spPr>
          <a:xfrm>
            <a:off x="4457700" y="4158615"/>
            <a:ext cx="4800600" cy="2960370"/>
          </a:xfrm>
          <a:prstGeom prst="rect">
            <a:avLst/>
          </a:prstGeom>
        </p:spPr>
      </p:pic>
      <p:sp>
        <p:nvSpPr>
          <p:cNvPr id="10" name="Arrow: Left 9">
            <a:extLst>
              <a:ext uri="{FF2B5EF4-FFF2-40B4-BE49-F238E27FC236}">
                <a16:creationId xmlns:a16="http://schemas.microsoft.com/office/drawing/2014/main" id="{77FAC01B-EB40-DC91-DC8A-F2E456E5EF57}"/>
              </a:ext>
            </a:extLst>
          </p:cNvPr>
          <p:cNvSpPr/>
          <p:nvPr/>
        </p:nvSpPr>
        <p:spPr>
          <a:xfrm>
            <a:off x="5181600" y="1752600"/>
            <a:ext cx="7620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Arrow: Bent 10">
            <a:extLst>
              <a:ext uri="{FF2B5EF4-FFF2-40B4-BE49-F238E27FC236}">
                <a16:creationId xmlns:a16="http://schemas.microsoft.com/office/drawing/2014/main" id="{93C9C8E2-740E-D9F2-E3DF-CB665CEE9CB5}"/>
              </a:ext>
            </a:extLst>
          </p:cNvPr>
          <p:cNvSpPr/>
          <p:nvPr/>
        </p:nvSpPr>
        <p:spPr>
          <a:xfrm rot="10800000" flipH="1">
            <a:off x="2362200" y="3962400"/>
            <a:ext cx="1535610" cy="14302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12" name="Title 10">
            <a:extLst>
              <a:ext uri="{FF2B5EF4-FFF2-40B4-BE49-F238E27FC236}">
                <a16:creationId xmlns:a16="http://schemas.microsoft.com/office/drawing/2014/main" id="{DE61658A-D04C-A35A-4E93-A7B9B4C285D8}"/>
              </a:ext>
            </a:extLst>
          </p:cNvPr>
          <p:cNvSpPr txBox="1">
            <a:spLocks/>
          </p:cNvSpPr>
          <p:nvPr/>
        </p:nvSpPr>
        <p:spPr>
          <a:xfrm>
            <a:off x="1307010" y="5562600"/>
            <a:ext cx="2590800" cy="533400"/>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PH" sz="1600" dirty="0">
                <a:latin typeface="Algerian" panose="04020705040A02060702" pitchFamily="82" charset="0"/>
              </a:rPr>
              <a:t>And to the menu you can see your inbox to check the confirmation message, and all the including buttons there.</a:t>
            </a:r>
          </a:p>
        </p:txBody>
      </p:sp>
    </p:spTree>
    <p:extLst>
      <p:ext uri="{BB962C8B-B14F-4D97-AF65-F5344CB8AC3E}">
        <p14:creationId xmlns:p14="http://schemas.microsoft.com/office/powerpoint/2010/main" val="329686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1592" y="914400"/>
            <a:ext cx="1837054" cy="1837053"/>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4" name="Group 4"/>
          <p:cNvGrpSpPr>
            <a:grpSpLocks noChangeAspect="1"/>
          </p:cNvGrpSpPr>
          <p:nvPr/>
        </p:nvGrpSpPr>
        <p:grpSpPr>
          <a:xfrm>
            <a:off x="1351592" y="3089974"/>
            <a:ext cx="1837054" cy="1837053"/>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6" name="Group 6"/>
          <p:cNvGrpSpPr>
            <a:grpSpLocks noChangeAspect="1"/>
          </p:cNvGrpSpPr>
          <p:nvPr/>
        </p:nvGrpSpPr>
        <p:grpSpPr>
          <a:xfrm>
            <a:off x="1351592" y="5127052"/>
            <a:ext cx="1837054" cy="1837053"/>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sp>
        <p:nvSpPr>
          <p:cNvPr id="8" name="TextBox 8"/>
          <p:cNvSpPr txBox="1"/>
          <p:nvPr/>
        </p:nvSpPr>
        <p:spPr>
          <a:xfrm>
            <a:off x="1114359" y="507266"/>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TEAM MEMBERS</a:t>
            </a:r>
          </a:p>
        </p:txBody>
      </p:sp>
      <p:sp>
        <p:nvSpPr>
          <p:cNvPr id="9" name="TextBox 9"/>
          <p:cNvSpPr txBox="1"/>
          <p:nvPr/>
        </p:nvSpPr>
        <p:spPr>
          <a:xfrm>
            <a:off x="3359762" y="1128494"/>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Project Manager</a:t>
            </a:r>
          </a:p>
        </p:txBody>
      </p:sp>
      <p:sp>
        <p:nvSpPr>
          <p:cNvPr id="10" name="TextBox 10"/>
          <p:cNvSpPr txBox="1"/>
          <p:nvPr/>
        </p:nvSpPr>
        <p:spPr>
          <a:xfrm>
            <a:off x="3188646" y="1632684"/>
            <a:ext cx="6031553" cy="1139414"/>
          </a:xfrm>
          <a:prstGeom prst="rect">
            <a:avLst/>
          </a:prstGeom>
        </p:spPr>
        <p:txBody>
          <a:bodyPr wrap="square" lIns="0" tIns="0" rIns="0" bIns="0" rtlCol="0" anchor="t">
            <a:spAutoFit/>
          </a:bodyPr>
          <a:lstStyle/>
          <a:p>
            <a:pPr algn="ctr">
              <a:lnSpc>
                <a:spcPts val="3119"/>
              </a:lnSpc>
            </a:pPr>
            <a:r>
              <a:rPr lang="en-US" sz="1200" dirty="0">
                <a:solidFill>
                  <a:srgbClr val="191919"/>
                </a:solidFill>
                <a:latin typeface="Source Serif Pro"/>
              </a:rPr>
              <a:t>Responsible for the complete project scope, the budget for the project, and the accomplishment or failure of the project also she help the programmer to program the application. And also she help the assign members to do the power point presentation.</a:t>
            </a:r>
          </a:p>
        </p:txBody>
      </p:sp>
      <p:sp>
        <p:nvSpPr>
          <p:cNvPr id="11" name="TextBox 11"/>
          <p:cNvSpPr txBox="1"/>
          <p:nvPr/>
        </p:nvSpPr>
        <p:spPr>
          <a:xfrm>
            <a:off x="3188646" y="3077210"/>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Project Analyst</a:t>
            </a:r>
          </a:p>
        </p:txBody>
      </p:sp>
      <p:sp>
        <p:nvSpPr>
          <p:cNvPr id="12" name="TextBox 12"/>
          <p:cNvSpPr txBox="1"/>
          <p:nvPr/>
        </p:nvSpPr>
        <p:spPr>
          <a:xfrm>
            <a:off x="3188646" y="3581400"/>
            <a:ext cx="5638265" cy="344325"/>
          </a:xfrm>
          <a:prstGeom prst="rect">
            <a:avLst/>
          </a:prstGeom>
        </p:spPr>
        <p:txBody>
          <a:bodyPr lIns="0" tIns="0" rIns="0" bIns="0" rtlCol="0" anchor="t">
            <a:spAutoFit/>
          </a:bodyPr>
          <a:lstStyle/>
          <a:p>
            <a:pPr algn="ctr">
              <a:lnSpc>
                <a:spcPts val="3119"/>
              </a:lnSpc>
            </a:pPr>
            <a:r>
              <a:rPr lang="en-US" sz="1200" dirty="0">
                <a:solidFill>
                  <a:srgbClr val="191919"/>
                </a:solidFill>
                <a:latin typeface="Source Serif Pro"/>
              </a:rPr>
              <a:t>He supports only the project manager in overseeing the project.</a:t>
            </a:r>
          </a:p>
        </p:txBody>
      </p:sp>
      <p:sp>
        <p:nvSpPr>
          <p:cNvPr id="13" name="TextBox 13"/>
          <p:cNvSpPr txBox="1"/>
          <p:nvPr/>
        </p:nvSpPr>
        <p:spPr>
          <a:xfrm>
            <a:off x="3064222" y="5003227"/>
            <a:ext cx="362515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a:rPr>
              <a:t>Programmer</a:t>
            </a:r>
          </a:p>
        </p:txBody>
      </p:sp>
      <p:sp>
        <p:nvSpPr>
          <p:cNvPr id="14" name="TextBox 14"/>
          <p:cNvSpPr txBox="1"/>
          <p:nvPr/>
        </p:nvSpPr>
        <p:spPr>
          <a:xfrm>
            <a:off x="3130897" y="5624574"/>
            <a:ext cx="5784503" cy="757259"/>
          </a:xfrm>
          <a:prstGeom prst="rect">
            <a:avLst/>
          </a:prstGeom>
        </p:spPr>
        <p:txBody>
          <a:bodyPr wrap="square" lIns="0" tIns="0" rIns="0" bIns="0" rtlCol="0" anchor="t">
            <a:spAutoFit/>
          </a:bodyPr>
          <a:lstStyle/>
          <a:p>
            <a:pPr algn="ctr">
              <a:lnSpc>
                <a:spcPts val="3119"/>
              </a:lnSpc>
            </a:pPr>
            <a:r>
              <a:rPr lang="en-US" sz="1200" dirty="0">
                <a:solidFill>
                  <a:srgbClr val="191919"/>
                </a:solidFill>
                <a:latin typeface="Source Serif Pro"/>
              </a:rPr>
              <a:t>  He is the one who creates the source code for the proposed application. He also helps to the documentation. And he is the one who do more in coding.</a:t>
            </a:r>
          </a:p>
        </p:txBody>
      </p:sp>
      <p:pic>
        <p:nvPicPr>
          <p:cNvPr id="16" name="Picture 15">
            <a:extLst>
              <a:ext uri="{FF2B5EF4-FFF2-40B4-BE49-F238E27FC236}">
                <a16:creationId xmlns:a16="http://schemas.microsoft.com/office/drawing/2014/main" id="{7A665482-DF1E-CE7F-4127-B5F1D18FD3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4607" y="5211934"/>
            <a:ext cx="1701728" cy="16632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3F6D1B1E-284F-CA41-DD0A-6539E8C35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840" y="3201949"/>
            <a:ext cx="1686360" cy="161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itle 22">
            <a:extLst>
              <a:ext uri="{FF2B5EF4-FFF2-40B4-BE49-F238E27FC236}">
                <a16:creationId xmlns:a16="http://schemas.microsoft.com/office/drawing/2014/main" id="{0678C0F9-19D7-30F7-27FF-4B5B874F658E}"/>
              </a:ext>
            </a:extLst>
          </p:cNvPr>
          <p:cNvSpPr>
            <a:spLocks noGrp="1"/>
          </p:cNvSpPr>
          <p:nvPr>
            <p:ph type="title"/>
          </p:nvPr>
        </p:nvSpPr>
        <p:spPr>
          <a:xfrm>
            <a:off x="1136437" y="2839279"/>
            <a:ext cx="1927785" cy="200339"/>
          </a:xfrm>
        </p:spPr>
        <p:txBody>
          <a:bodyPr>
            <a:noAutofit/>
          </a:bodyPr>
          <a:lstStyle/>
          <a:p>
            <a:r>
              <a:rPr lang="en-US" sz="1000" b="1" dirty="0">
                <a:solidFill>
                  <a:srgbClr val="191919"/>
                </a:solidFill>
                <a:latin typeface="Source Serif Pro"/>
              </a:rPr>
              <a:t>Villanueva, Meryll Denise C. </a:t>
            </a:r>
            <a:endParaRPr lang="en-PH" sz="1000" b="1" dirty="0"/>
          </a:p>
        </p:txBody>
      </p:sp>
      <p:sp>
        <p:nvSpPr>
          <p:cNvPr id="26" name="Rectangle 25">
            <a:extLst>
              <a:ext uri="{FF2B5EF4-FFF2-40B4-BE49-F238E27FC236}">
                <a16:creationId xmlns:a16="http://schemas.microsoft.com/office/drawing/2014/main" id="{86C5E34D-7912-165C-F2C6-77F04AC5B5D6}"/>
              </a:ext>
            </a:extLst>
          </p:cNvPr>
          <p:cNvSpPr/>
          <p:nvPr/>
        </p:nvSpPr>
        <p:spPr>
          <a:xfrm>
            <a:off x="1436046" y="4721931"/>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a:solidFill>
                  <a:schemeClr val="tx1"/>
                </a:solidFill>
                <a:latin typeface="Source Serif Pro" panose="02040603050405020204" pitchFamily="18" charset="0"/>
                <a:ea typeface="Source Serif Pro" panose="02040603050405020204" pitchFamily="18" charset="0"/>
              </a:rPr>
              <a:t>Reyes, Allen Francis Z.</a:t>
            </a:r>
          </a:p>
        </p:txBody>
      </p:sp>
      <p:sp>
        <p:nvSpPr>
          <p:cNvPr id="27" name="Rectangle 26">
            <a:extLst>
              <a:ext uri="{FF2B5EF4-FFF2-40B4-BE49-F238E27FC236}">
                <a16:creationId xmlns:a16="http://schemas.microsoft.com/office/drawing/2014/main" id="{0338FEFA-31D8-E213-B269-BF29C78BC80F}"/>
              </a:ext>
            </a:extLst>
          </p:cNvPr>
          <p:cNvSpPr/>
          <p:nvPr/>
        </p:nvSpPr>
        <p:spPr>
          <a:xfrm>
            <a:off x="1393818" y="6807934"/>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191919"/>
                </a:solidFill>
                <a:latin typeface="Source Serif Pro"/>
              </a:rPr>
              <a:t>Cacao, </a:t>
            </a:r>
            <a:r>
              <a:rPr lang="en-US" sz="1000" b="1" dirty="0" err="1">
                <a:solidFill>
                  <a:srgbClr val="191919"/>
                </a:solidFill>
                <a:latin typeface="Source Serif Pro"/>
              </a:rPr>
              <a:t>Bience</a:t>
            </a:r>
            <a:r>
              <a:rPr lang="en-US" sz="1000" b="1" dirty="0">
                <a:solidFill>
                  <a:srgbClr val="191919"/>
                </a:solidFill>
                <a:latin typeface="Source Serif Pro"/>
              </a:rPr>
              <a:t> Nico H.</a:t>
            </a:r>
            <a:endParaRPr lang="en-PH" sz="1000" b="1" dirty="0">
              <a:solidFill>
                <a:schemeClr val="tx1"/>
              </a:solidFill>
              <a:latin typeface="Source Serif Pro" panose="02040603050405020204" pitchFamily="18" charset="0"/>
              <a:ea typeface="Source Serif Pro" panose="02040603050405020204" pitchFamily="18" charset="0"/>
            </a:endParaRPr>
          </a:p>
        </p:txBody>
      </p:sp>
      <p:pic>
        <p:nvPicPr>
          <p:cNvPr id="15" name="Picture 14">
            <a:extLst>
              <a:ext uri="{FF2B5EF4-FFF2-40B4-BE49-F238E27FC236}">
                <a16:creationId xmlns:a16="http://schemas.microsoft.com/office/drawing/2014/main" id="{73685C15-B85A-97F3-FDDB-DF1B8874DC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934" r="14676" b="15427"/>
          <a:stretch/>
        </p:blipFill>
        <p:spPr>
          <a:xfrm>
            <a:off x="1423569" y="1009260"/>
            <a:ext cx="1669143" cy="16605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1592" y="1051024"/>
            <a:ext cx="1837054" cy="1837053"/>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4" name="Group 4"/>
          <p:cNvGrpSpPr>
            <a:grpSpLocks noChangeAspect="1"/>
          </p:cNvGrpSpPr>
          <p:nvPr/>
        </p:nvGrpSpPr>
        <p:grpSpPr>
          <a:xfrm>
            <a:off x="1287644" y="3150371"/>
            <a:ext cx="1837054" cy="1837053"/>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sp>
        <p:nvSpPr>
          <p:cNvPr id="6" name="TextBox 6"/>
          <p:cNvSpPr txBox="1"/>
          <p:nvPr/>
        </p:nvSpPr>
        <p:spPr>
          <a:xfrm>
            <a:off x="1114359" y="507266"/>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TEAM MEMBERS</a:t>
            </a:r>
          </a:p>
        </p:txBody>
      </p:sp>
      <p:sp>
        <p:nvSpPr>
          <p:cNvPr id="7" name="TextBox 7"/>
          <p:cNvSpPr txBox="1"/>
          <p:nvPr/>
        </p:nvSpPr>
        <p:spPr>
          <a:xfrm>
            <a:off x="2439773" y="1128494"/>
            <a:ext cx="362515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a:rPr>
              <a:t>Designer</a:t>
            </a:r>
          </a:p>
        </p:txBody>
      </p:sp>
      <p:sp>
        <p:nvSpPr>
          <p:cNvPr id="8" name="TextBox 8"/>
          <p:cNvSpPr txBox="1"/>
          <p:nvPr/>
        </p:nvSpPr>
        <p:spPr>
          <a:xfrm>
            <a:off x="3215867" y="1696852"/>
            <a:ext cx="5638265" cy="1139414"/>
          </a:xfrm>
          <a:prstGeom prst="rect">
            <a:avLst/>
          </a:prstGeom>
        </p:spPr>
        <p:txBody>
          <a:bodyPr lIns="0" tIns="0" rIns="0" bIns="0" rtlCol="0" anchor="t">
            <a:spAutoFit/>
          </a:bodyPr>
          <a:lstStyle/>
          <a:p>
            <a:pPr algn="ctr">
              <a:lnSpc>
                <a:spcPts val="3119"/>
              </a:lnSpc>
            </a:pPr>
            <a:r>
              <a:rPr lang="en-US" sz="1200" dirty="0">
                <a:solidFill>
                  <a:srgbClr val="191919"/>
                </a:solidFill>
                <a:latin typeface="Source Serif Pro"/>
              </a:rPr>
              <a:t>Responsible for the design of the mobile application, </a:t>
            </a:r>
            <a:r>
              <a:rPr lang="en-US" sz="1200" dirty="0">
                <a:solidFill>
                  <a:srgbClr val="202124"/>
                </a:solidFill>
                <a:latin typeface="inherit"/>
              </a:rPr>
              <a:t>and </a:t>
            </a:r>
            <a:r>
              <a:rPr kumimoji="0" lang="en-US" altLang="en-US" sz="1200" b="0" i="0" u="none" strike="noStrike" cap="none" normalizeH="0" baseline="0" dirty="0">
                <a:ln>
                  <a:noFill/>
                </a:ln>
                <a:solidFill>
                  <a:srgbClr val="202124"/>
                </a:solidFill>
                <a:effectLst/>
                <a:latin typeface="inherit"/>
              </a:rPr>
              <a:t>he did not attend the meeting to present our application.</a:t>
            </a:r>
            <a:r>
              <a:rPr kumimoji="0" lang="en-US" altLang="en-US" sz="100" b="0" i="0" u="none" strike="noStrike" cap="none" normalizeH="0" baseline="0" dirty="0">
                <a:ln>
                  <a:noFill/>
                </a:ln>
                <a:solidFill>
                  <a:schemeClr val="tx1"/>
                </a:solidFill>
                <a:effectLst/>
              </a:rPr>
              <a:t> </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algn="ctr">
              <a:lnSpc>
                <a:spcPts val="3119"/>
              </a:lnSpc>
            </a:pPr>
            <a:endParaRPr lang="en-US" sz="1200" dirty="0">
              <a:solidFill>
                <a:srgbClr val="191919"/>
              </a:solidFill>
              <a:latin typeface="Source Serif Pro"/>
            </a:endParaRPr>
          </a:p>
        </p:txBody>
      </p:sp>
      <p:sp>
        <p:nvSpPr>
          <p:cNvPr id="9" name="TextBox 9"/>
          <p:cNvSpPr txBox="1"/>
          <p:nvPr/>
        </p:nvSpPr>
        <p:spPr>
          <a:xfrm>
            <a:off x="3188646" y="3077210"/>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Documentation</a:t>
            </a:r>
          </a:p>
        </p:txBody>
      </p:sp>
      <p:sp>
        <p:nvSpPr>
          <p:cNvPr id="10" name="TextBox 10"/>
          <p:cNvSpPr txBox="1"/>
          <p:nvPr/>
        </p:nvSpPr>
        <p:spPr>
          <a:xfrm>
            <a:off x="3194569" y="3737065"/>
            <a:ext cx="5638265" cy="1536959"/>
          </a:xfrm>
          <a:prstGeom prst="rect">
            <a:avLst/>
          </a:prstGeom>
        </p:spPr>
        <p:txBody>
          <a:bodyPr lIns="0" tIns="0" rIns="0" bIns="0" rtlCol="0" anchor="t">
            <a:spAutoFit/>
          </a:bodyPr>
          <a:lstStyle/>
          <a:p>
            <a:pPr algn="ctr">
              <a:lnSpc>
                <a:spcPts val="3119"/>
              </a:lnSpc>
            </a:pPr>
            <a:r>
              <a:rPr lang="en-US" sz="1999" dirty="0">
                <a:solidFill>
                  <a:srgbClr val="191919"/>
                </a:solidFill>
                <a:latin typeface="Source Serif Pro"/>
              </a:rPr>
              <a:t>        </a:t>
            </a:r>
            <a:r>
              <a:rPr lang="en-US" sz="1200" dirty="0">
                <a:solidFill>
                  <a:srgbClr val="191919"/>
                </a:solidFill>
                <a:latin typeface="Source Serif Pro"/>
              </a:rPr>
              <a:t>Responsible for the creation of the document that goes along with the proposed application and that it answers the possible question about the software. And she is do the power point presentation with the help of other member </a:t>
            </a:r>
            <a:r>
              <a:rPr lang="en-US" sz="1200" dirty="0" err="1">
                <a:solidFill>
                  <a:srgbClr val="191919"/>
                </a:solidFill>
                <a:latin typeface="Source Serif Pro"/>
              </a:rPr>
              <a:t>nico</a:t>
            </a:r>
            <a:r>
              <a:rPr lang="en-US" sz="1200" dirty="0">
                <a:solidFill>
                  <a:srgbClr val="191919"/>
                </a:solidFill>
                <a:latin typeface="Source Serif Pro"/>
              </a:rPr>
              <a:t> and </a:t>
            </a:r>
            <a:r>
              <a:rPr lang="en-US" sz="1200" dirty="0" err="1">
                <a:solidFill>
                  <a:srgbClr val="191919"/>
                </a:solidFill>
                <a:latin typeface="Source Serif Pro"/>
              </a:rPr>
              <a:t>meryll</a:t>
            </a:r>
            <a:r>
              <a:rPr lang="en-US" sz="1200" dirty="0">
                <a:solidFill>
                  <a:srgbClr val="191919"/>
                </a:solidFill>
                <a:latin typeface="Source Serif Pro"/>
              </a:rPr>
              <a:t>.</a:t>
            </a:r>
            <a:endParaRPr lang="en-US" sz="1999" dirty="0">
              <a:solidFill>
                <a:srgbClr val="191919"/>
              </a:solidFill>
              <a:latin typeface="Source Serif Pro"/>
            </a:endParaRPr>
          </a:p>
        </p:txBody>
      </p:sp>
      <p:pic>
        <p:nvPicPr>
          <p:cNvPr id="14" name="Picture 13">
            <a:extLst>
              <a:ext uri="{FF2B5EF4-FFF2-40B4-BE49-F238E27FC236}">
                <a16:creationId xmlns:a16="http://schemas.microsoft.com/office/drawing/2014/main" id="{06669E74-B03C-8A25-564B-E4B81F39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260997"/>
            <a:ext cx="1669143" cy="1615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Rectangle 14">
            <a:extLst>
              <a:ext uri="{FF2B5EF4-FFF2-40B4-BE49-F238E27FC236}">
                <a16:creationId xmlns:a16="http://schemas.microsoft.com/office/drawing/2014/main" id="{7455A9F1-A1E4-2915-EC8D-69CA45A93352}"/>
              </a:ext>
            </a:extLst>
          </p:cNvPr>
          <p:cNvSpPr/>
          <p:nvPr/>
        </p:nvSpPr>
        <p:spPr>
          <a:xfrm>
            <a:off x="1286273" y="2701785"/>
            <a:ext cx="1863339"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a:solidFill>
                  <a:schemeClr val="tx1"/>
                </a:solidFill>
                <a:latin typeface="Source Serif Pro" panose="02040603050405020204" pitchFamily="18" charset="0"/>
                <a:ea typeface="Source Serif Pro" panose="02040603050405020204" pitchFamily="18" charset="0"/>
              </a:rPr>
              <a:t>Garcia, Carlo</a:t>
            </a:r>
          </a:p>
        </p:txBody>
      </p:sp>
      <p:sp>
        <p:nvSpPr>
          <p:cNvPr id="16" name="Rectangle 15">
            <a:extLst>
              <a:ext uri="{FF2B5EF4-FFF2-40B4-BE49-F238E27FC236}">
                <a16:creationId xmlns:a16="http://schemas.microsoft.com/office/drawing/2014/main" id="{C19B1419-594A-3EE5-BEFD-B09A08FFC907}"/>
              </a:ext>
            </a:extLst>
          </p:cNvPr>
          <p:cNvSpPr/>
          <p:nvPr/>
        </p:nvSpPr>
        <p:spPr>
          <a:xfrm>
            <a:off x="1357978" y="4799660"/>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err="1">
                <a:solidFill>
                  <a:schemeClr val="tx1"/>
                </a:solidFill>
                <a:latin typeface="Source Serif Pro" panose="02040603050405020204" pitchFamily="18" charset="0"/>
                <a:ea typeface="Source Serif Pro" panose="02040603050405020204" pitchFamily="18" charset="0"/>
              </a:rPr>
              <a:t>Alapide</a:t>
            </a:r>
            <a:r>
              <a:rPr lang="en-PH" sz="1000" b="1" dirty="0">
                <a:solidFill>
                  <a:schemeClr val="tx1"/>
                </a:solidFill>
                <a:latin typeface="Source Serif Pro" panose="02040603050405020204" pitchFamily="18" charset="0"/>
                <a:ea typeface="Source Serif Pro" panose="02040603050405020204" pitchFamily="18" charset="0"/>
              </a:rPr>
              <a:t>, Rhea Mae D.</a:t>
            </a:r>
          </a:p>
        </p:txBody>
      </p:sp>
      <p:pic>
        <p:nvPicPr>
          <p:cNvPr id="13" name="Picture 12">
            <a:extLst>
              <a:ext uri="{FF2B5EF4-FFF2-40B4-BE49-F238E27FC236}">
                <a16:creationId xmlns:a16="http://schemas.microsoft.com/office/drawing/2014/main" id="{ED626D3B-3F37-120B-53A0-812506A9E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8" y="3260995"/>
            <a:ext cx="1669143" cy="1615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D6C8AF5E-6CDA-6874-B22C-F5A027FF0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175" y="1138019"/>
            <a:ext cx="1661886" cy="16618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
            <a:extLst>
              <a:ext uri="{FF2B5EF4-FFF2-40B4-BE49-F238E27FC236}">
                <a16:creationId xmlns:a16="http://schemas.microsoft.com/office/drawing/2014/main" id="{1C533CB8-AEE3-7E74-DF2F-957B6B410D17}"/>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08533-85AC-4107-53FD-E07B35597856}"/>
              </a:ext>
            </a:extLst>
          </p:cNvPr>
          <p:cNvSpPr txBox="1"/>
          <p:nvPr/>
        </p:nvSpPr>
        <p:spPr>
          <a:xfrm>
            <a:off x="609600" y="2931571"/>
            <a:ext cx="8991600" cy="707886"/>
          </a:xfrm>
          <a:prstGeom prst="rect">
            <a:avLst/>
          </a:prstGeom>
          <a:noFill/>
        </p:spPr>
        <p:txBody>
          <a:bodyPr wrap="square">
            <a:spAutoFit/>
          </a:bodyPr>
          <a:lstStyle/>
          <a:p>
            <a:r>
              <a:rPr lang="en-PH" sz="4000" b="0" i="0" dirty="0">
                <a:solidFill>
                  <a:srgbClr val="333333"/>
                </a:solidFill>
                <a:effectLst/>
                <a:latin typeface="Segoe UI Emoji" panose="020B0502040204020203" pitchFamily="34" charset="0"/>
              </a:rPr>
              <a:t>❤️ </a:t>
            </a:r>
            <a:r>
              <a:rPr lang="en-PH" sz="4000" dirty="0">
                <a:latin typeface="Algerian" panose="04020705040A02060702" pitchFamily="82" charset="0"/>
              </a:rPr>
              <a:t>That’s all sir thank you</a:t>
            </a:r>
            <a:r>
              <a:rPr lang="en-PH" sz="4000" b="0" i="0" dirty="0">
                <a:solidFill>
                  <a:srgbClr val="333333"/>
                </a:solidFill>
                <a:effectLst/>
                <a:latin typeface="Segoe UI Emoji" panose="020B0502040204020203" pitchFamily="34" charset="0"/>
              </a:rPr>
              <a:t> ❤️</a:t>
            </a:r>
            <a:endParaRPr lang="en-PH" sz="4000" dirty="0"/>
          </a:p>
        </p:txBody>
      </p:sp>
    </p:spTree>
    <p:extLst>
      <p:ext uri="{BB962C8B-B14F-4D97-AF65-F5344CB8AC3E}">
        <p14:creationId xmlns:p14="http://schemas.microsoft.com/office/powerpoint/2010/main" val="2408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625261" y="0"/>
            <a:ext cx="14200333" cy="8277010"/>
            <a:chOff x="0" y="0"/>
            <a:chExt cx="18933778" cy="11036014"/>
          </a:xfrm>
        </p:grpSpPr>
        <p:pic>
          <p:nvPicPr>
            <p:cNvPr id="3" name="Picture 3"/>
            <p:cNvPicPr>
              <a:picLocks noChangeAspect="1"/>
            </p:cNvPicPr>
            <p:nvPr/>
          </p:nvPicPr>
          <p:blipFill>
            <a:blip r:embed="rId2"/>
            <a:srcRect l="11773" r="11773"/>
            <a:stretch>
              <a:fillRect/>
            </a:stretch>
          </p:blipFill>
          <p:spPr>
            <a:xfrm>
              <a:off x="0" y="0"/>
              <a:ext cx="18933778" cy="11036014"/>
            </a:xfrm>
            <a:prstGeom prst="rect">
              <a:avLst/>
            </a:prstGeom>
          </p:spPr>
        </p:pic>
      </p:grpSp>
      <p:sp>
        <p:nvSpPr>
          <p:cNvPr id="4" name="TextBox 4"/>
          <p:cNvSpPr txBox="1"/>
          <p:nvPr/>
        </p:nvSpPr>
        <p:spPr>
          <a:xfrm>
            <a:off x="3969485" y="190500"/>
            <a:ext cx="5052595" cy="1989138"/>
          </a:xfrm>
          <a:prstGeom prst="rect">
            <a:avLst/>
          </a:prstGeom>
        </p:spPr>
        <p:txBody>
          <a:bodyPr lIns="0" tIns="0" rIns="0" bIns="0" rtlCol="0" anchor="t">
            <a:spAutoFit/>
          </a:bodyPr>
          <a:lstStyle/>
          <a:p>
            <a:pPr algn="ctr">
              <a:lnSpc>
                <a:spcPts val="7647"/>
              </a:lnSpc>
            </a:pPr>
            <a:r>
              <a:rPr lang="en-US" sz="8050">
                <a:solidFill>
                  <a:srgbClr val="E85E22"/>
                </a:solidFill>
                <a:latin typeface="League Gothic"/>
              </a:rPr>
              <a:t>PRODUCT DESCRIPTION</a:t>
            </a:r>
          </a:p>
        </p:txBody>
      </p:sp>
      <p:sp>
        <p:nvSpPr>
          <p:cNvPr id="5" name="TextBox 5"/>
          <p:cNvSpPr txBox="1"/>
          <p:nvPr/>
        </p:nvSpPr>
        <p:spPr>
          <a:xfrm>
            <a:off x="4876800" y="2112963"/>
            <a:ext cx="4438650" cy="4423162"/>
          </a:xfrm>
          <a:prstGeom prst="rect">
            <a:avLst/>
          </a:prstGeom>
        </p:spPr>
        <p:txBody>
          <a:bodyPr lIns="0" tIns="0" rIns="0" bIns="0" rtlCol="0" anchor="t">
            <a:spAutoFit/>
          </a:bodyPr>
          <a:lstStyle/>
          <a:p>
            <a:pPr algn="just">
              <a:lnSpc>
                <a:spcPts val="2970"/>
              </a:lnSpc>
            </a:pPr>
            <a:r>
              <a:rPr lang="en-US" sz="1811" dirty="0">
                <a:solidFill>
                  <a:srgbClr val="191919"/>
                </a:solidFill>
                <a:latin typeface="Source Serif Pro"/>
              </a:rPr>
              <a:t>Phone cases around the world have played an important part in protecting smartphones from unnecessary damages throughout its usage. It keeps phones look new as long as possible, and it increases the lifespan of the smartphone. However, phone cases tend to have a uniform design that bores the users in many places, and in order to address that issue, the team aims to design and develop a mobile application that would allow users to design the phone cases according to their preferences.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8079" y="1865703"/>
            <a:ext cx="8184001" cy="4319937"/>
          </a:xfrm>
          <a:prstGeom prst="rect">
            <a:avLst/>
          </a:prstGeom>
        </p:spPr>
      </p:pic>
      <p:sp>
        <p:nvSpPr>
          <p:cNvPr id="3" name="TextBox 3"/>
          <p:cNvSpPr txBox="1"/>
          <p:nvPr/>
        </p:nvSpPr>
        <p:spPr>
          <a:xfrm>
            <a:off x="271646" y="532732"/>
            <a:ext cx="9210307" cy="1027113"/>
          </a:xfrm>
          <a:prstGeom prst="rect">
            <a:avLst/>
          </a:prstGeom>
        </p:spPr>
        <p:txBody>
          <a:bodyPr lIns="0" tIns="0" rIns="0" bIns="0" rtlCol="0" anchor="t">
            <a:spAutoFit/>
          </a:bodyPr>
          <a:lstStyle/>
          <a:p>
            <a:pPr algn="ctr">
              <a:lnSpc>
                <a:spcPts val="7647"/>
              </a:lnSpc>
            </a:pPr>
            <a:r>
              <a:rPr lang="en-US" sz="8050" dirty="0">
                <a:solidFill>
                  <a:srgbClr val="E85E22"/>
                </a:solidFill>
                <a:latin typeface="League Gothic"/>
              </a:rPr>
              <a:t>TRADITIONAL WATERFALL MODEL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2" name="TextBox 2"/>
          <p:cNvSpPr txBox="1"/>
          <p:nvPr/>
        </p:nvSpPr>
        <p:spPr>
          <a:xfrm>
            <a:off x="904875" y="990600"/>
            <a:ext cx="7943850" cy="823595"/>
          </a:xfrm>
          <a:prstGeom prst="rect">
            <a:avLst/>
          </a:prstGeom>
        </p:spPr>
        <p:txBody>
          <a:bodyPr lIns="0" tIns="0" rIns="0" bIns="0" rtlCol="0" anchor="t">
            <a:spAutoFit/>
          </a:bodyPr>
          <a:lstStyle/>
          <a:p>
            <a:pPr algn="ctr">
              <a:lnSpc>
                <a:spcPts val="6117"/>
              </a:lnSpc>
            </a:pPr>
            <a:r>
              <a:rPr lang="en-US" sz="6439" dirty="0">
                <a:solidFill>
                  <a:srgbClr val="FF0000"/>
                </a:solidFill>
                <a:latin typeface="League Gothic"/>
              </a:rPr>
              <a:t>WATERFALL MODEL</a:t>
            </a:r>
          </a:p>
        </p:txBody>
      </p:sp>
      <p:sp>
        <p:nvSpPr>
          <p:cNvPr id="3" name="TextBox 3"/>
          <p:cNvSpPr txBox="1"/>
          <p:nvPr/>
        </p:nvSpPr>
        <p:spPr>
          <a:xfrm>
            <a:off x="904875" y="2284942"/>
            <a:ext cx="7543800" cy="3173305"/>
          </a:xfrm>
          <a:prstGeom prst="rect">
            <a:avLst/>
          </a:prstGeom>
        </p:spPr>
        <p:txBody>
          <a:bodyPr wrap="square" lIns="0" tIns="0" rIns="0" bIns="0" rtlCol="0" anchor="t">
            <a:spAutoFit/>
          </a:bodyPr>
          <a:lstStyle/>
          <a:p>
            <a:pPr algn="ctr">
              <a:lnSpc>
                <a:spcPts val="3119"/>
              </a:lnSpc>
            </a:pPr>
            <a:r>
              <a:rPr lang="en-US" sz="2400" dirty="0">
                <a:solidFill>
                  <a:srgbClr val="191919"/>
                </a:solidFill>
                <a:latin typeface="Source Serif Pro"/>
              </a:rPr>
              <a:t>Waterfall development approaches utilize a progressive design process. The objectives and architecture of a program are determined before any coding is begun, which is an advantage of this model. This implies that tools, functionality, and methodologies are thoroughly planned and thought through prior to the beginning of the implementation phase.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2" name="TextBox 2"/>
          <p:cNvSpPr txBox="1"/>
          <p:nvPr/>
        </p:nvSpPr>
        <p:spPr>
          <a:xfrm>
            <a:off x="1143000" y="762000"/>
            <a:ext cx="7648573" cy="547842"/>
          </a:xfrm>
          <a:prstGeom prst="rect">
            <a:avLst/>
          </a:prstGeom>
        </p:spPr>
        <p:txBody>
          <a:bodyPr wrap="square" lIns="0" tIns="0" rIns="0" bIns="0" rtlCol="0" anchor="t">
            <a:spAutoFit/>
          </a:bodyPr>
          <a:lstStyle/>
          <a:p>
            <a:pPr algn="ctr">
              <a:lnSpc>
                <a:spcPts val="4014"/>
              </a:lnSpc>
            </a:pPr>
            <a:r>
              <a:rPr lang="en-US" sz="4800" spc="84" dirty="0">
                <a:solidFill>
                  <a:srgbClr val="FF0000"/>
                </a:solidFill>
                <a:latin typeface="League Gothic"/>
              </a:rPr>
              <a:t>SYSTEM ARCHITECTURE,</a:t>
            </a:r>
          </a:p>
        </p:txBody>
      </p:sp>
      <p:pic>
        <p:nvPicPr>
          <p:cNvPr id="4" name="Picture 3">
            <a:extLst>
              <a:ext uri="{FF2B5EF4-FFF2-40B4-BE49-F238E27FC236}">
                <a16:creationId xmlns:a16="http://schemas.microsoft.com/office/drawing/2014/main" id="{9C2F0049-6F57-CF75-1223-BB14E4FA0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05000"/>
            <a:ext cx="8686800" cy="5011615"/>
          </a:xfrm>
          <a:prstGeom prst="rect">
            <a:avLst/>
          </a:prstGeom>
        </p:spPr>
      </p:pic>
      <p:sp>
        <p:nvSpPr>
          <p:cNvPr id="6" name="Rectangle 5">
            <a:extLst>
              <a:ext uri="{FF2B5EF4-FFF2-40B4-BE49-F238E27FC236}">
                <a16:creationId xmlns:a16="http://schemas.microsoft.com/office/drawing/2014/main" id="{EEB2E8A6-D743-89CA-E2FB-79E1CFA6D76F}"/>
              </a:ext>
            </a:extLst>
          </p:cNvPr>
          <p:cNvSpPr/>
          <p:nvPr/>
        </p:nvSpPr>
        <p:spPr>
          <a:xfrm>
            <a:off x="544286" y="1524000"/>
            <a:ext cx="2895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lumMod val="75000"/>
                    <a:lumOff val="25000"/>
                  </a:schemeClr>
                </a:solidFill>
              </a:rPr>
              <a:t>Sequence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extBox 2"/>
          <p:cNvSpPr txBox="1"/>
          <p:nvPr/>
        </p:nvSpPr>
        <p:spPr>
          <a:xfrm>
            <a:off x="1143000" y="609600"/>
            <a:ext cx="7648573" cy="547842"/>
          </a:xfrm>
          <a:prstGeom prst="rect">
            <a:avLst/>
          </a:prstGeom>
        </p:spPr>
        <p:txBody>
          <a:bodyPr wrap="square" lIns="0" tIns="0" rIns="0" bIns="0" rtlCol="0" anchor="t">
            <a:spAutoFit/>
          </a:bodyPr>
          <a:lstStyle/>
          <a:p>
            <a:pPr algn="ctr">
              <a:lnSpc>
                <a:spcPts val="4014"/>
              </a:lnSpc>
            </a:pPr>
            <a:r>
              <a:rPr lang="en-US" sz="4800" spc="84" dirty="0">
                <a:solidFill>
                  <a:srgbClr val="FF0000"/>
                </a:solidFill>
                <a:latin typeface="League Gothic"/>
              </a:rPr>
              <a:t>SYSTEM ARCHITECTURE</a:t>
            </a:r>
          </a:p>
        </p:txBody>
      </p:sp>
      <p:pic>
        <p:nvPicPr>
          <p:cNvPr id="4" name="Picture 3">
            <a:extLst>
              <a:ext uri="{FF2B5EF4-FFF2-40B4-BE49-F238E27FC236}">
                <a16:creationId xmlns:a16="http://schemas.microsoft.com/office/drawing/2014/main" id="{93929962-EC81-5203-041A-FD14326A2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7648573" cy="5766556"/>
          </a:xfrm>
          <a:prstGeom prst="rect">
            <a:avLst/>
          </a:prstGeom>
        </p:spPr>
      </p:pic>
    </p:spTree>
    <p:extLst>
      <p:ext uri="{BB962C8B-B14F-4D97-AF65-F5344CB8AC3E}">
        <p14:creationId xmlns:p14="http://schemas.microsoft.com/office/powerpoint/2010/main" val="402635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2967" y="2286000"/>
            <a:ext cx="5303647" cy="3418642"/>
          </a:xfrm>
          <a:prstGeom prst="rect">
            <a:avLst/>
          </a:prstGeom>
        </p:spPr>
      </p:pic>
      <p:sp>
        <p:nvSpPr>
          <p:cNvPr id="3" name="TextBox 3"/>
          <p:cNvSpPr txBox="1"/>
          <p:nvPr/>
        </p:nvSpPr>
        <p:spPr>
          <a:xfrm>
            <a:off x="1125632" y="638629"/>
            <a:ext cx="7524881" cy="543758"/>
          </a:xfrm>
          <a:prstGeom prst="rect">
            <a:avLst/>
          </a:prstGeom>
        </p:spPr>
        <p:txBody>
          <a:bodyPr lIns="0" tIns="0" rIns="0" bIns="0" rtlCol="0" anchor="t">
            <a:spAutoFit/>
          </a:bodyPr>
          <a:lstStyle/>
          <a:p>
            <a:pPr algn="ctr">
              <a:lnSpc>
                <a:spcPts val="4014"/>
              </a:lnSpc>
            </a:pPr>
            <a:r>
              <a:rPr lang="en-US" sz="4400" spc="84" dirty="0">
                <a:solidFill>
                  <a:srgbClr val="FF0000"/>
                </a:solidFill>
                <a:latin typeface="League Gothic"/>
              </a:rPr>
              <a:t>GITLAB REPOSITORY</a:t>
            </a:r>
          </a:p>
        </p:txBody>
      </p:sp>
      <p:pic>
        <p:nvPicPr>
          <p:cNvPr id="4" name="Picture 4"/>
          <p:cNvPicPr>
            <a:picLocks noChangeAspect="1"/>
          </p:cNvPicPr>
          <p:nvPr/>
        </p:nvPicPr>
        <p:blipFill>
          <a:blip r:embed="rId2"/>
          <a:srcRect/>
          <a:stretch>
            <a:fillRect/>
          </a:stretch>
        </p:blipFill>
        <p:spPr>
          <a:xfrm>
            <a:off x="4847771" y="3543301"/>
            <a:ext cx="5201501" cy="3352800"/>
          </a:xfrm>
          <a:prstGeom prst="rect">
            <a:avLst/>
          </a:prstGeom>
        </p:spPr>
      </p:pic>
      <p:pic>
        <p:nvPicPr>
          <p:cNvPr id="6" name="Picture 5">
            <a:extLst>
              <a:ext uri="{FF2B5EF4-FFF2-40B4-BE49-F238E27FC236}">
                <a16:creationId xmlns:a16="http://schemas.microsoft.com/office/drawing/2014/main" id="{0402E36B-3BFF-2E18-C5F4-C57E74A8F371}"/>
              </a:ext>
            </a:extLst>
          </p:cNvPr>
          <p:cNvPicPr>
            <a:picLocks noChangeAspect="1"/>
          </p:cNvPicPr>
          <p:nvPr/>
        </p:nvPicPr>
        <p:blipFill rotWithShape="1">
          <a:blip r:embed="rId3"/>
          <a:srcRect t="7602" r="298" b="4166"/>
          <a:stretch/>
        </p:blipFill>
        <p:spPr>
          <a:xfrm>
            <a:off x="685800" y="2434054"/>
            <a:ext cx="3962400" cy="2447092"/>
          </a:xfrm>
          <a:prstGeom prst="rect">
            <a:avLst/>
          </a:prstGeom>
        </p:spPr>
      </p:pic>
      <p:pic>
        <p:nvPicPr>
          <p:cNvPr id="8" name="Picture 7">
            <a:extLst>
              <a:ext uri="{FF2B5EF4-FFF2-40B4-BE49-F238E27FC236}">
                <a16:creationId xmlns:a16="http://schemas.microsoft.com/office/drawing/2014/main" id="{D9256242-86F4-2E55-E90E-86B967534F4C}"/>
              </a:ext>
            </a:extLst>
          </p:cNvPr>
          <p:cNvPicPr>
            <a:picLocks noChangeAspect="1"/>
          </p:cNvPicPr>
          <p:nvPr/>
        </p:nvPicPr>
        <p:blipFill rotWithShape="1">
          <a:blip r:embed="rId4"/>
          <a:srcRect t="8175" b="4167"/>
          <a:stretch/>
        </p:blipFill>
        <p:spPr>
          <a:xfrm>
            <a:off x="5486400" y="3733800"/>
            <a:ext cx="3810000" cy="2362199"/>
          </a:xfrm>
          <a:prstGeom prst="rect">
            <a:avLst/>
          </a:prstGeom>
        </p:spPr>
      </p:pic>
      <p:sp>
        <p:nvSpPr>
          <p:cNvPr id="9" name="Title 8">
            <a:extLst>
              <a:ext uri="{FF2B5EF4-FFF2-40B4-BE49-F238E27FC236}">
                <a16:creationId xmlns:a16="http://schemas.microsoft.com/office/drawing/2014/main" id="{01D1FC44-EBC6-5CB5-A176-92537512F7D9}"/>
              </a:ext>
            </a:extLst>
          </p:cNvPr>
          <p:cNvSpPr>
            <a:spLocks noGrp="1"/>
          </p:cNvSpPr>
          <p:nvPr>
            <p:ph type="title"/>
          </p:nvPr>
        </p:nvSpPr>
        <p:spPr>
          <a:xfrm>
            <a:off x="609600" y="1547247"/>
            <a:ext cx="5446486" cy="705568"/>
          </a:xfrm>
        </p:spPr>
        <p:txBody>
          <a:bodyPr>
            <a:noAutofit/>
          </a:bodyPr>
          <a:lstStyle/>
          <a:p>
            <a:br>
              <a:rPr lang="en-PH" sz="1100" dirty="0">
                <a:hlinkClick r:id="rId5"/>
              </a:rPr>
            </a:br>
            <a:r>
              <a:rPr lang="en-PH" sz="1100" dirty="0">
                <a:hlinkClick r:id="rId5"/>
              </a:rPr>
              <a:t> https://github.com/MDeniseVillanueva/Case-It-Up-Purchasing-Phone-Cases-Application-.git</a:t>
            </a:r>
            <a:br>
              <a:rPr lang="en-PH" sz="1100" dirty="0"/>
            </a:br>
            <a:endParaRPr lang="en-PH" sz="1100" dirty="0"/>
          </a:p>
        </p:txBody>
      </p:sp>
      <p:sp>
        <p:nvSpPr>
          <p:cNvPr id="12" name="Rectangle 11">
            <a:extLst>
              <a:ext uri="{FF2B5EF4-FFF2-40B4-BE49-F238E27FC236}">
                <a16:creationId xmlns:a16="http://schemas.microsoft.com/office/drawing/2014/main" id="{FF27A1A7-E556-F42F-68DF-D9E7E03431ED}"/>
              </a:ext>
            </a:extLst>
          </p:cNvPr>
          <p:cNvSpPr/>
          <p:nvPr/>
        </p:nvSpPr>
        <p:spPr>
          <a:xfrm>
            <a:off x="762000" y="1479835"/>
            <a:ext cx="609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solidFill>
                  <a:schemeClr val="tx2"/>
                </a:solidFill>
              </a:rPr>
              <a:t>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accent2">
                <a:tint val="45000"/>
                <a:satMod val="400000"/>
              </a:schemeClr>
            </a:duotone>
          </a:blip>
          <a:srcRect l="15704" t="4043" r="16784" b="4043"/>
          <a:stretch>
            <a:fillRect/>
          </a:stretch>
        </p:blipFill>
        <p:spPr>
          <a:xfrm rot="5400000">
            <a:off x="1711190" y="-110987"/>
            <a:ext cx="2978423" cy="5334001"/>
          </a:xfrm>
          <a:prstGeom prst="rect">
            <a:avLst/>
          </a:prstGeom>
        </p:spPr>
      </p:pic>
      <p:pic>
        <p:nvPicPr>
          <p:cNvPr id="3" name="Picture 3"/>
          <p:cNvPicPr>
            <a:picLocks noChangeAspect="1"/>
          </p:cNvPicPr>
          <p:nvPr/>
        </p:nvPicPr>
        <p:blipFill>
          <a:blip r:embed="rId2">
            <a:duotone>
              <a:prstClr val="black"/>
              <a:srgbClr val="0070C0">
                <a:tint val="45000"/>
                <a:satMod val="400000"/>
              </a:srgbClr>
            </a:duotone>
          </a:blip>
          <a:srcRect l="15704" t="4043" r="16784" b="4043"/>
          <a:stretch>
            <a:fillRect/>
          </a:stretch>
        </p:blipFill>
        <p:spPr>
          <a:xfrm rot="5400000">
            <a:off x="5140188" y="3013212"/>
            <a:ext cx="2978424" cy="5334000"/>
          </a:xfrm>
          <a:prstGeom prst="rect">
            <a:avLst/>
          </a:prstGeom>
        </p:spPr>
      </p:pic>
      <p:sp>
        <p:nvSpPr>
          <p:cNvPr id="5" name="TextBox 5"/>
          <p:cNvSpPr txBox="1"/>
          <p:nvPr/>
        </p:nvSpPr>
        <p:spPr>
          <a:xfrm>
            <a:off x="1114358" y="447637"/>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APPLICATION</a:t>
            </a:r>
            <a:r>
              <a:rPr lang="en-US" sz="4226" spc="84" dirty="0">
                <a:solidFill>
                  <a:srgbClr val="F5F5F5"/>
                </a:solidFill>
                <a:latin typeface="League Gothic"/>
              </a:rPr>
              <a:t> </a:t>
            </a:r>
            <a:r>
              <a:rPr lang="en-US" sz="4226" spc="84" dirty="0">
                <a:solidFill>
                  <a:srgbClr val="FF0000"/>
                </a:solidFill>
                <a:latin typeface="League Gothic"/>
              </a:rPr>
              <a:t>SCREENSHOTS</a:t>
            </a:r>
          </a:p>
        </p:txBody>
      </p:sp>
      <p:pic>
        <p:nvPicPr>
          <p:cNvPr id="6" name="Picture 5">
            <a:extLst>
              <a:ext uri="{FF2B5EF4-FFF2-40B4-BE49-F238E27FC236}">
                <a16:creationId xmlns:a16="http://schemas.microsoft.com/office/drawing/2014/main" id="{79EBB0A1-5587-BD25-BBA1-16A7406D96D4}"/>
              </a:ext>
            </a:extLst>
          </p:cNvPr>
          <p:cNvPicPr>
            <a:picLocks noChangeAspect="1"/>
          </p:cNvPicPr>
          <p:nvPr/>
        </p:nvPicPr>
        <p:blipFill rotWithShape="1">
          <a:blip r:embed="rId3"/>
          <a:srcRect t="7647" b="4854"/>
          <a:stretch/>
        </p:blipFill>
        <p:spPr>
          <a:xfrm>
            <a:off x="609600" y="1137170"/>
            <a:ext cx="5181600" cy="2825230"/>
          </a:xfrm>
          <a:prstGeom prst="rect">
            <a:avLst/>
          </a:prstGeom>
        </p:spPr>
      </p:pic>
      <p:pic>
        <p:nvPicPr>
          <p:cNvPr id="10" name="Picture 9">
            <a:extLst>
              <a:ext uri="{FF2B5EF4-FFF2-40B4-BE49-F238E27FC236}">
                <a16:creationId xmlns:a16="http://schemas.microsoft.com/office/drawing/2014/main" id="{9D27DE23-4939-9862-94C6-9EAD86583633}"/>
              </a:ext>
            </a:extLst>
          </p:cNvPr>
          <p:cNvPicPr>
            <a:picLocks noChangeAspect="1"/>
          </p:cNvPicPr>
          <p:nvPr/>
        </p:nvPicPr>
        <p:blipFill rotWithShape="1">
          <a:blip r:embed="rId4"/>
          <a:srcRect t="6944" r="781" b="4060"/>
          <a:stretch/>
        </p:blipFill>
        <p:spPr>
          <a:xfrm>
            <a:off x="4038600" y="4267200"/>
            <a:ext cx="5181600" cy="2819400"/>
          </a:xfrm>
          <a:prstGeom prst="rect">
            <a:avLst/>
          </a:prstGeom>
        </p:spPr>
      </p:pic>
      <p:sp>
        <p:nvSpPr>
          <p:cNvPr id="11" name="Title 10">
            <a:extLst>
              <a:ext uri="{FF2B5EF4-FFF2-40B4-BE49-F238E27FC236}">
                <a16:creationId xmlns:a16="http://schemas.microsoft.com/office/drawing/2014/main" id="{546A23F5-9F8C-9865-FC1D-D7F2C0BA1EC3}"/>
              </a:ext>
            </a:extLst>
          </p:cNvPr>
          <p:cNvSpPr>
            <a:spLocks noGrp="1"/>
          </p:cNvSpPr>
          <p:nvPr>
            <p:ph type="title"/>
          </p:nvPr>
        </p:nvSpPr>
        <p:spPr>
          <a:xfrm>
            <a:off x="6048439" y="2034778"/>
            <a:ext cx="2590800" cy="426243"/>
          </a:xfrm>
        </p:spPr>
        <p:txBody>
          <a:bodyPr>
            <a:normAutofit/>
          </a:bodyPr>
          <a:lstStyle/>
          <a:p>
            <a:r>
              <a:rPr lang="en-PH" sz="1600" dirty="0">
                <a:latin typeface="Algerian" panose="04020705040A02060702" pitchFamily="82" charset="0"/>
              </a:rPr>
              <a:t>The login page</a:t>
            </a:r>
          </a:p>
        </p:txBody>
      </p:sp>
      <p:sp>
        <p:nvSpPr>
          <p:cNvPr id="12" name="Arrow: Left 11">
            <a:extLst>
              <a:ext uri="{FF2B5EF4-FFF2-40B4-BE49-F238E27FC236}">
                <a16:creationId xmlns:a16="http://schemas.microsoft.com/office/drawing/2014/main" id="{937D025F-45C4-BC04-BB97-95FB08CAD606}"/>
              </a:ext>
            </a:extLst>
          </p:cNvPr>
          <p:cNvSpPr/>
          <p:nvPr/>
        </p:nvSpPr>
        <p:spPr>
          <a:xfrm>
            <a:off x="6019801" y="2133600"/>
            <a:ext cx="380999"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itle 10">
            <a:extLst>
              <a:ext uri="{FF2B5EF4-FFF2-40B4-BE49-F238E27FC236}">
                <a16:creationId xmlns:a16="http://schemas.microsoft.com/office/drawing/2014/main" id="{E7D3A70C-B8CE-637C-CAC3-F177BA630DAD}"/>
              </a:ext>
            </a:extLst>
          </p:cNvPr>
          <p:cNvSpPr txBox="1">
            <a:spLocks/>
          </p:cNvSpPr>
          <p:nvPr/>
        </p:nvSpPr>
        <p:spPr>
          <a:xfrm>
            <a:off x="533400" y="5463778"/>
            <a:ext cx="2590800" cy="426243"/>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PH" sz="1600" dirty="0">
                <a:latin typeface="Algerian" panose="04020705040A02060702" pitchFamily="82" charset="0"/>
              </a:rPr>
              <a:t>The registration page then after that it will go back to the login page to confirm your account</a:t>
            </a:r>
          </a:p>
        </p:txBody>
      </p:sp>
      <p:sp>
        <p:nvSpPr>
          <p:cNvPr id="14" name="Arrow: Right 13">
            <a:extLst>
              <a:ext uri="{FF2B5EF4-FFF2-40B4-BE49-F238E27FC236}">
                <a16:creationId xmlns:a16="http://schemas.microsoft.com/office/drawing/2014/main" id="{864B837C-5D3E-EF7A-6DF2-4255EB509AFE}"/>
              </a:ext>
            </a:extLst>
          </p:cNvPr>
          <p:cNvSpPr/>
          <p:nvPr/>
        </p:nvSpPr>
        <p:spPr>
          <a:xfrm>
            <a:off x="3352800" y="5562600"/>
            <a:ext cx="381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7E4395D9-E43B-5BA4-D245-60088C137425}"/>
              </a:ext>
            </a:extLst>
          </p:cNvPr>
          <p:cNvSpPr txBox="1"/>
          <p:nvPr/>
        </p:nvSpPr>
        <p:spPr>
          <a:xfrm>
            <a:off x="1114359" y="457200"/>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APPLICATION SCREENSHOTS</a:t>
            </a:r>
          </a:p>
        </p:txBody>
      </p:sp>
      <p:pic>
        <p:nvPicPr>
          <p:cNvPr id="6" name="Picture 2">
            <a:extLst>
              <a:ext uri="{FF2B5EF4-FFF2-40B4-BE49-F238E27FC236}">
                <a16:creationId xmlns:a16="http://schemas.microsoft.com/office/drawing/2014/main" id="{AF50C797-DF2A-E953-E559-32209CB7D25C}"/>
              </a:ext>
            </a:extLst>
          </p:cNvPr>
          <p:cNvPicPr>
            <a:picLocks noChangeAspect="1"/>
          </p:cNvPicPr>
          <p:nvPr/>
        </p:nvPicPr>
        <p:blipFill>
          <a:blip r:embed="rId2">
            <a:duotone>
              <a:prstClr val="black"/>
              <a:schemeClr val="accent2">
                <a:tint val="45000"/>
                <a:satMod val="400000"/>
              </a:schemeClr>
            </a:duotone>
          </a:blip>
          <a:srcRect l="15704" t="4043" r="16784" b="4043"/>
          <a:stretch>
            <a:fillRect/>
          </a:stretch>
        </p:blipFill>
        <p:spPr>
          <a:xfrm rot="5400000">
            <a:off x="1711190" y="-110987"/>
            <a:ext cx="2978423" cy="5334001"/>
          </a:xfrm>
          <a:prstGeom prst="rect">
            <a:avLst/>
          </a:prstGeom>
        </p:spPr>
      </p:pic>
      <p:pic>
        <p:nvPicPr>
          <p:cNvPr id="7" name="Picture 3">
            <a:extLst>
              <a:ext uri="{FF2B5EF4-FFF2-40B4-BE49-F238E27FC236}">
                <a16:creationId xmlns:a16="http://schemas.microsoft.com/office/drawing/2014/main" id="{01018D7D-AF04-C56B-3F51-259D19FE5D7D}"/>
              </a:ext>
            </a:extLst>
          </p:cNvPr>
          <p:cNvPicPr>
            <a:picLocks noChangeAspect="1"/>
          </p:cNvPicPr>
          <p:nvPr/>
        </p:nvPicPr>
        <p:blipFill>
          <a:blip r:embed="rId2">
            <a:duotone>
              <a:prstClr val="black"/>
              <a:srgbClr val="0070C0">
                <a:tint val="45000"/>
                <a:satMod val="400000"/>
              </a:srgbClr>
            </a:duotone>
          </a:blip>
          <a:srcRect l="15704" t="4043" r="16784" b="4043"/>
          <a:stretch>
            <a:fillRect/>
          </a:stretch>
        </p:blipFill>
        <p:spPr>
          <a:xfrm rot="5400000">
            <a:off x="5140188" y="3013212"/>
            <a:ext cx="2978424" cy="5334000"/>
          </a:xfrm>
          <a:prstGeom prst="rect">
            <a:avLst/>
          </a:prstGeom>
        </p:spPr>
      </p:pic>
      <p:pic>
        <p:nvPicPr>
          <p:cNvPr id="9" name="Picture 8">
            <a:extLst>
              <a:ext uri="{FF2B5EF4-FFF2-40B4-BE49-F238E27FC236}">
                <a16:creationId xmlns:a16="http://schemas.microsoft.com/office/drawing/2014/main" id="{6BF555FF-D873-B808-2A56-BDB64180C40F}"/>
              </a:ext>
            </a:extLst>
          </p:cNvPr>
          <p:cNvPicPr>
            <a:picLocks noChangeAspect="1"/>
          </p:cNvPicPr>
          <p:nvPr/>
        </p:nvPicPr>
        <p:blipFill rotWithShape="1">
          <a:blip r:embed="rId3"/>
          <a:srcRect t="6864" r="781" b="5645"/>
          <a:stretch/>
        </p:blipFill>
        <p:spPr>
          <a:xfrm>
            <a:off x="597311" y="1146732"/>
            <a:ext cx="5206179" cy="2815667"/>
          </a:xfrm>
          <a:prstGeom prst="rect">
            <a:avLst/>
          </a:prstGeom>
        </p:spPr>
      </p:pic>
      <p:pic>
        <p:nvPicPr>
          <p:cNvPr id="11" name="Picture 10">
            <a:extLst>
              <a:ext uri="{FF2B5EF4-FFF2-40B4-BE49-F238E27FC236}">
                <a16:creationId xmlns:a16="http://schemas.microsoft.com/office/drawing/2014/main" id="{2D923A67-B78D-AF47-20BD-AA305B5228F2}"/>
              </a:ext>
            </a:extLst>
          </p:cNvPr>
          <p:cNvPicPr>
            <a:picLocks noChangeAspect="1"/>
          </p:cNvPicPr>
          <p:nvPr/>
        </p:nvPicPr>
        <p:blipFill rotWithShape="1">
          <a:blip r:embed="rId4"/>
          <a:srcRect l="8594" t="6944" r="7812" b="4235"/>
          <a:stretch/>
        </p:blipFill>
        <p:spPr>
          <a:xfrm>
            <a:off x="4038600" y="4284786"/>
            <a:ext cx="5181600" cy="2801814"/>
          </a:xfrm>
          <a:prstGeom prst="rect">
            <a:avLst/>
          </a:prstGeom>
        </p:spPr>
      </p:pic>
      <p:sp>
        <p:nvSpPr>
          <p:cNvPr id="2" name="Title 10">
            <a:extLst>
              <a:ext uri="{FF2B5EF4-FFF2-40B4-BE49-F238E27FC236}">
                <a16:creationId xmlns:a16="http://schemas.microsoft.com/office/drawing/2014/main" id="{AD942E72-12E9-644C-028E-7FFCAE91CA3E}"/>
              </a:ext>
            </a:extLst>
          </p:cNvPr>
          <p:cNvSpPr txBox="1">
            <a:spLocks/>
          </p:cNvSpPr>
          <p:nvPr/>
        </p:nvSpPr>
        <p:spPr>
          <a:xfrm>
            <a:off x="6629400" y="2010807"/>
            <a:ext cx="2755489" cy="543758"/>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PH" sz="1600" dirty="0">
                <a:latin typeface="Algerian" panose="04020705040A02060702" pitchFamily="82" charset="0"/>
              </a:rPr>
              <a:t>This is the purchasing page where you can choose your phone case you want to buy.</a:t>
            </a:r>
          </a:p>
        </p:txBody>
      </p:sp>
      <p:sp>
        <p:nvSpPr>
          <p:cNvPr id="3" name="Arrow: Left 2">
            <a:extLst>
              <a:ext uri="{FF2B5EF4-FFF2-40B4-BE49-F238E27FC236}">
                <a16:creationId xmlns:a16="http://schemas.microsoft.com/office/drawing/2014/main" id="{FC5B74E2-40AF-3C87-CCD3-66B36B8D2A70}"/>
              </a:ext>
            </a:extLst>
          </p:cNvPr>
          <p:cNvSpPr/>
          <p:nvPr/>
        </p:nvSpPr>
        <p:spPr>
          <a:xfrm>
            <a:off x="6106886" y="2113719"/>
            <a:ext cx="5334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Arrow: Bent 3">
            <a:extLst>
              <a:ext uri="{FF2B5EF4-FFF2-40B4-BE49-F238E27FC236}">
                <a16:creationId xmlns:a16="http://schemas.microsoft.com/office/drawing/2014/main" id="{0186F4FA-3853-AC8D-83F4-55A616C859BD}"/>
              </a:ext>
            </a:extLst>
          </p:cNvPr>
          <p:cNvSpPr/>
          <p:nvPr/>
        </p:nvSpPr>
        <p:spPr>
          <a:xfrm rot="10800000" flipH="1">
            <a:off x="1752600" y="4419600"/>
            <a:ext cx="1535610" cy="143021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512</Words>
  <Application>Microsoft Office PowerPoint</Application>
  <PresentationFormat>Custom</PresentationFormat>
  <Paragraphs>49</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Source Serif Pro</vt:lpstr>
      <vt:lpstr>Arial</vt:lpstr>
      <vt:lpstr>Algerian</vt:lpstr>
      <vt:lpstr>Open Sans</vt:lpstr>
      <vt:lpstr>inherit</vt:lpstr>
      <vt:lpstr>Calibri</vt:lpstr>
      <vt:lpstr>Segoe UI Emoji</vt:lpstr>
      <vt:lpstr>League Gothic</vt:lpstr>
      <vt:lpstr>Office Theme</vt:lpstr>
      <vt:lpstr>PowerPoint Presentation</vt:lpstr>
      <vt:lpstr>PowerPoint Presentation</vt:lpstr>
      <vt:lpstr>PowerPoint Presentation</vt:lpstr>
      <vt:lpstr>PowerPoint Presentation</vt:lpstr>
      <vt:lpstr>PowerPoint Presentation</vt:lpstr>
      <vt:lpstr>PowerPoint Presentation</vt:lpstr>
      <vt:lpstr>  https://github.com/MDeniseVillanueva/Case-It-Up-Purchasing-Phone-Cases-Application-.git </vt:lpstr>
      <vt:lpstr>The login page</vt:lpstr>
      <vt:lpstr>PowerPoint Presentation</vt:lpstr>
      <vt:lpstr>APPLICATION SCREENSHOTS </vt:lpstr>
      <vt:lpstr>Villanueva, Meryll Denise C.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It</dc:title>
  <cp:lastModifiedBy>MERYLL DENISE</cp:lastModifiedBy>
  <cp:revision>12</cp:revision>
  <dcterms:created xsi:type="dcterms:W3CDTF">2006-08-16T00:00:00Z</dcterms:created>
  <dcterms:modified xsi:type="dcterms:W3CDTF">2022-08-08T08:24:27Z</dcterms:modified>
  <dc:identifier>DAFIXUgAu6M</dc:identifier>
</cp:coreProperties>
</file>